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1" r:id="rId6"/>
    <p:sldId id="266" r:id="rId7"/>
    <p:sldId id="260" r:id="rId8"/>
    <p:sldId id="263" r:id="rId9"/>
    <p:sldId id="265" r:id="rId10"/>
    <p:sldId id="262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-101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jpeg>
</file>

<file path=ppt/media/image13.gif>
</file>

<file path=ppt/media/image14.jpe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gif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E129966-91A3-41A8-BA8D-5A47BF76EF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46852" y="1480931"/>
            <a:ext cx="9264995" cy="2262781"/>
          </a:xfrm>
        </p:spPr>
        <p:txBody>
          <a:bodyPr>
            <a:normAutofit/>
          </a:bodyPr>
          <a:lstStyle/>
          <a:p>
            <a:r>
              <a:rPr lang="en-US" sz="4000" dirty="0"/>
              <a:t>Back Country Horsemen of America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35368BF-2E95-499A-A755-8C8767C77E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6448" y="3995501"/>
            <a:ext cx="8915399" cy="1126283"/>
          </a:xfrm>
        </p:spPr>
        <p:txBody>
          <a:bodyPr>
            <a:normAutofit lnSpcReduction="10000"/>
          </a:bodyPr>
          <a:lstStyle/>
          <a:p>
            <a:r>
              <a:rPr lang="en-US" sz="3200" b="1" dirty="0"/>
              <a:t>Membership Development</a:t>
            </a:r>
          </a:p>
          <a:p>
            <a:r>
              <a:rPr lang="en-US" sz="3200" b="1" dirty="0" smtClean="0"/>
              <a:t>                 and    Retention Committee</a:t>
            </a:r>
            <a:endParaRPr lang="en-US" sz="32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E6D67D2-2A5A-41B6-9752-12C1E6171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868233"/>
            <a:ext cx="4667150" cy="1744088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xmlns="" val="1705701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915AD29E-E033-4523-A2BB-A81A4B9AE3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1604" y="5629206"/>
            <a:ext cx="2120348" cy="975360"/>
          </a:xfrm>
          <a:prstGeom prst="rect">
            <a:avLst/>
          </a:prstGeom>
        </p:spPr>
      </p:pic>
      <p:pic>
        <p:nvPicPr>
          <p:cNvPr id="15" name="Picture 14" descr="Image result for cartoon horseback trail worker and pack stock">
            <a:extLst>
              <a:ext uri="{FF2B5EF4-FFF2-40B4-BE49-F238E27FC236}">
                <a16:creationId xmlns:a16="http://schemas.microsoft.com/office/drawing/2014/main" xmlns="" id="{0012FDC6-4276-405A-9289-6E1B5B15B5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459069" y="3070086"/>
            <a:ext cx="1569257" cy="2226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107F52AF-4724-4002-A6FC-3D8F796B94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8930" y="1715266"/>
            <a:ext cx="3313573" cy="1847707"/>
          </a:xfrm>
          <a:prstGeom prst="rect">
            <a:avLst/>
          </a:prstGeom>
        </p:spPr>
      </p:pic>
      <p:sp>
        <p:nvSpPr>
          <p:cNvPr id="17" name="Title 16">
            <a:extLst>
              <a:ext uri="{FF2B5EF4-FFF2-40B4-BE49-F238E27FC236}">
                <a16:creationId xmlns:a16="http://schemas.microsoft.com/office/drawing/2014/main" xmlns="" id="{022067C3-469D-4EFE-9A43-0CAB19250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7996" y="242997"/>
            <a:ext cx="8911687" cy="1280890"/>
          </a:xfrm>
        </p:spPr>
        <p:txBody>
          <a:bodyPr/>
          <a:lstStyle/>
          <a:p>
            <a:pPr algn="ctr"/>
            <a:r>
              <a:rPr lang="en-US" dirty="0"/>
              <a:t>Who are our Valued Members?</a:t>
            </a:r>
            <a:br>
              <a:rPr lang="en-US" dirty="0"/>
            </a:br>
            <a:r>
              <a:rPr lang="en-US" dirty="0"/>
              <a:t>EVERYONE !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1911A9E9-1938-4BFD-B5C6-C186951FBA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7510" y="1735270"/>
            <a:ext cx="3053633" cy="229022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75744EB6-33FD-403C-BBF5-D15B1A40A7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10415" y="4464316"/>
            <a:ext cx="1657350" cy="183832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F0DBCCAF-5AEC-4EDF-A30B-6CAF8FE18B50}"/>
              </a:ext>
            </a:extLst>
          </p:cNvPr>
          <p:cNvSpPr txBox="1"/>
          <p:nvPr/>
        </p:nvSpPr>
        <p:spPr>
          <a:xfrm>
            <a:off x="5817704" y="2133600"/>
            <a:ext cx="15692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Our Trail Workers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EFEC36CF-E8F8-4A8F-B0A9-282131C3FC1D}"/>
              </a:ext>
            </a:extLst>
          </p:cNvPr>
          <p:cNvSpPr txBox="1"/>
          <p:nvPr/>
        </p:nvSpPr>
        <p:spPr>
          <a:xfrm>
            <a:off x="5422875" y="5753752"/>
            <a:ext cx="15692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checkbook supporters.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5F2269F9-06DF-4CCE-9501-040B25CE7B01}"/>
              </a:ext>
            </a:extLst>
          </p:cNvPr>
          <p:cNvSpPr txBox="1"/>
          <p:nvPr/>
        </p:nvSpPr>
        <p:spPr>
          <a:xfrm>
            <a:off x="5573666" y="5340486"/>
            <a:ext cx="2120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packers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07ABADD3-8D17-4CD8-9CB1-FA6A9D1B7B64}"/>
              </a:ext>
            </a:extLst>
          </p:cNvPr>
          <p:cNvSpPr txBox="1"/>
          <p:nvPr/>
        </p:nvSpPr>
        <p:spPr>
          <a:xfrm>
            <a:off x="9978688" y="4916557"/>
            <a:ext cx="18687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shy behind the scene</a:t>
            </a:r>
          </a:p>
          <a:p>
            <a:r>
              <a:rPr lang="en-US" dirty="0"/>
              <a:t>workers.</a:t>
            </a:r>
          </a:p>
          <a:p>
            <a:r>
              <a:rPr lang="en-US" dirty="0"/>
              <a:t>Invaluable!</a:t>
            </a:r>
          </a:p>
        </p:txBody>
      </p:sp>
      <p:pic>
        <p:nvPicPr>
          <p:cNvPr id="2050" name="Picture 2" descr="Image result for cartoon cowboy campfire cook">
            <a:extLst>
              <a:ext uri="{FF2B5EF4-FFF2-40B4-BE49-F238E27FC236}">
                <a16:creationId xmlns:a16="http://schemas.microsoft.com/office/drawing/2014/main" xmlns="" id="{77680AE5-723C-4810-9C2D-CCB9DA15E4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84131" y="3985740"/>
            <a:ext cx="1808794" cy="1838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2600125F-6502-4037-82CB-E9987A697565}"/>
              </a:ext>
            </a:extLst>
          </p:cNvPr>
          <p:cNvSpPr txBox="1"/>
          <p:nvPr/>
        </p:nvSpPr>
        <p:spPr>
          <a:xfrm>
            <a:off x="2849217" y="4320209"/>
            <a:ext cx="197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chefs</a:t>
            </a:r>
          </a:p>
        </p:txBody>
      </p:sp>
    </p:spTree>
    <p:extLst>
      <p:ext uri="{BB962C8B-B14F-4D97-AF65-F5344CB8AC3E}">
        <p14:creationId xmlns:p14="http://schemas.microsoft.com/office/powerpoint/2010/main" xmlns="" val="43234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17D9570-43F9-4D3E-AFB9-B68CA10C7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9791" y="112031"/>
            <a:ext cx="6268279" cy="740864"/>
          </a:xfrm>
        </p:spPr>
        <p:txBody>
          <a:bodyPr/>
          <a:lstStyle/>
          <a:p>
            <a:pPr algn="ctr"/>
            <a:r>
              <a:rPr lang="en-US" b="1" dirty="0"/>
              <a:t> Resources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3BFBD77-6F3D-4941-A5AF-1EE3E6E96814}"/>
              </a:ext>
            </a:extLst>
          </p:cNvPr>
          <p:cNvSpPr txBox="1"/>
          <p:nvPr/>
        </p:nvSpPr>
        <p:spPr>
          <a:xfrm>
            <a:off x="1921564" y="852895"/>
            <a:ext cx="991262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The Computer – your best Friend !</a:t>
            </a:r>
          </a:p>
          <a:p>
            <a:pPr algn="ctr"/>
            <a:endParaRPr lang="en-US" b="1" dirty="0"/>
          </a:p>
          <a:p>
            <a:r>
              <a:rPr lang="en-US" b="1" dirty="0"/>
              <a:t>BCHA</a:t>
            </a:r>
            <a:r>
              <a:rPr lang="en-US" dirty="0"/>
              <a:t> has great resource material that addresses membership issues.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Access the BCHA website:  bcha.org.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Go to: Member Login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Go to:  Membership Resources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Go to:  Membership Ideas &amp; Programs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Scroll down to </a:t>
            </a:r>
            <a:r>
              <a:rPr lang="en-US" b="1" dirty="0"/>
              <a:t>BCHWA Membership Development Handbook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Scroll to other ideas concerning membership. 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D6B0F241-8EF3-4064-BD9F-9078869DE5D0}"/>
              </a:ext>
            </a:extLst>
          </p:cNvPr>
          <p:cNvSpPr txBox="1"/>
          <p:nvPr/>
        </p:nvSpPr>
        <p:spPr>
          <a:xfrm>
            <a:off x="1590261" y="5231479"/>
            <a:ext cx="97288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Google “Retention of non-profit membership.”  These strategies are generic in nature but good information.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 Creative:  Ask current membership their experience in joining.  What they liked, what changes they would suggest.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6D276CB-D8F6-41B8-86D4-B0187B3C83FA}"/>
              </a:ext>
            </a:extLst>
          </p:cNvPr>
          <p:cNvSpPr txBox="1"/>
          <p:nvPr/>
        </p:nvSpPr>
        <p:spPr>
          <a:xfrm>
            <a:off x="1921564" y="3843130"/>
            <a:ext cx="93975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to Use Facebook – While on BCHA website Go to: Chapter Resources</a:t>
            </a:r>
          </a:p>
          <a:p>
            <a:r>
              <a:rPr lang="en-US" dirty="0"/>
              <a:t>	1.  Go to:  Education Architecture</a:t>
            </a:r>
          </a:p>
          <a:p>
            <a:r>
              <a:rPr lang="en-US" dirty="0"/>
              <a:t>	2.  Go to: BCHA 201 of the 3 spreadsheets</a:t>
            </a:r>
          </a:p>
          <a:p>
            <a:r>
              <a:rPr lang="en-US" dirty="0"/>
              <a:t>	3.  Go to:  How to Use Facebook</a:t>
            </a:r>
          </a:p>
        </p:txBody>
      </p:sp>
    </p:spTree>
    <p:extLst>
      <p:ext uri="{BB962C8B-B14F-4D97-AF65-F5344CB8AC3E}">
        <p14:creationId xmlns:p14="http://schemas.microsoft.com/office/powerpoint/2010/main" xmlns="" val="2771023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EA596E3-217B-4EEB-80AF-FB2702FEF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/>
              <a:t>We Believe and Acknowledge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748B9B-8011-4C31-97B9-A5A3506D70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590261"/>
            <a:ext cx="8915400" cy="4876800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sz="2000" dirty="0"/>
              <a:t>BCHA’s potential membership pool is limited due to our strong emphasis on the  mission of </a:t>
            </a:r>
            <a:r>
              <a:rPr lang="en-US" sz="2000" b="1" dirty="0"/>
              <a:t>ACCESS </a:t>
            </a:r>
            <a:r>
              <a:rPr lang="en-US" sz="2000" dirty="0"/>
              <a:t>vs  simply  recreational  lifestyle.</a:t>
            </a:r>
          </a:p>
          <a:p>
            <a:r>
              <a:rPr lang="en-US" sz="2000" dirty="0"/>
              <a:t>BCHA’s dues-paying members are the strength and backbone of the organization.</a:t>
            </a:r>
          </a:p>
          <a:p>
            <a:r>
              <a:rPr lang="en-US" sz="2000" dirty="0" smtClean="0"/>
              <a:t>Why is BCHA not growing at a faster rate?</a:t>
            </a:r>
            <a:endParaRPr lang="en-US" sz="2000" dirty="0"/>
          </a:p>
          <a:p>
            <a:r>
              <a:rPr lang="en-US" sz="2000" dirty="0"/>
              <a:t>BCHA chapters/units must make membership a priority to attract new members and retain current members by promoting, reminding, and selling our story and values.</a:t>
            </a:r>
          </a:p>
          <a:p>
            <a:endParaRPr lang="en-US" dirty="0"/>
          </a:p>
          <a:p>
            <a:pPr algn="ctr"/>
            <a:r>
              <a:rPr lang="en-US" sz="2400" b="1" dirty="0"/>
              <a:t>The question is: How can we increase and retain our membership?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28849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D390531-E17E-4437-89CD-79C1C7E1E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4" y="332562"/>
            <a:ext cx="8911687" cy="754116"/>
          </a:xfrm>
        </p:spPr>
        <p:txBody>
          <a:bodyPr/>
          <a:lstStyle/>
          <a:p>
            <a:pPr algn="ctr"/>
            <a:r>
              <a:rPr lang="en-US" dirty="0"/>
              <a:t>What We Can Do - NOW!</a:t>
            </a:r>
          </a:p>
        </p:txBody>
      </p:sp>
      <p:sp>
        <p:nvSpPr>
          <p:cNvPr id="8" name="Star: 4 Points 7">
            <a:extLst>
              <a:ext uri="{FF2B5EF4-FFF2-40B4-BE49-F238E27FC236}">
                <a16:creationId xmlns:a16="http://schemas.microsoft.com/office/drawing/2014/main" xmlns="" id="{010362B8-7C8B-4661-B078-65DE9AC32DF0}"/>
              </a:ext>
            </a:extLst>
          </p:cNvPr>
          <p:cNvSpPr/>
          <p:nvPr/>
        </p:nvSpPr>
        <p:spPr>
          <a:xfrm>
            <a:off x="1934818" y="1378226"/>
            <a:ext cx="472576" cy="556591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A12E950-DBED-4C72-9D7A-DBF229552C50}"/>
              </a:ext>
            </a:extLst>
          </p:cNvPr>
          <p:cNvSpPr txBox="1"/>
          <p:nvPr/>
        </p:nvSpPr>
        <p:spPr>
          <a:xfrm>
            <a:off x="2407394" y="903765"/>
            <a:ext cx="866029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Establish a </a:t>
            </a:r>
            <a:r>
              <a:rPr lang="en-US" sz="2000" b="1" dirty="0"/>
              <a:t>Membership Development and Retention Committee !</a:t>
            </a:r>
          </a:p>
          <a:p>
            <a:r>
              <a:rPr lang="en-US" b="1" dirty="0"/>
              <a:t>HOW: </a:t>
            </a:r>
            <a:r>
              <a:rPr lang="en-US" dirty="0"/>
              <a:t>Utilize the BCHW Membership Handbook and by being creative!  No need to reinvent the wheel.  The information and “how-to” is already available  in sources listed at the end of this presentation.  Each state, chapter/unit can tailor their approach for their specific needs.</a:t>
            </a:r>
            <a:endParaRPr lang="en-US" b="1" dirty="0"/>
          </a:p>
          <a:p>
            <a:pPr algn="ctr"/>
            <a:endParaRPr lang="en-US" b="1" dirty="0"/>
          </a:p>
          <a:p>
            <a:pPr algn="ctr"/>
            <a:r>
              <a:rPr lang="en-US" b="1" dirty="0"/>
              <a:t> A FEW IDEAS!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F2B6DECF-06B4-4622-8BCF-06ADB0A639D5}"/>
              </a:ext>
            </a:extLst>
          </p:cNvPr>
          <p:cNvSpPr txBox="1"/>
          <p:nvPr/>
        </p:nvSpPr>
        <p:spPr>
          <a:xfrm>
            <a:off x="2277984" y="2965868"/>
            <a:ext cx="954156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Everyone seeks a like-minded community.  Make all feel acknowledged and valued.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Create and hand deliver or mail a “Welcome New Member Packet” to each new member.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Contact each new member personally or by phone with a </a:t>
            </a:r>
            <a:r>
              <a:rPr lang="en-US" sz="1600" b="1" dirty="0"/>
              <a:t>“questionnaire</a:t>
            </a:r>
            <a:r>
              <a:rPr lang="en-US" sz="1600" dirty="0"/>
              <a:t>” to learn their individual interests, expectations, preferences to get to know them.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Educate and explain how your BCH chapter/unit is organized and functions.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Provide contact information for those who may have a question at a later date.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Keep all membership aware of planned events – social and work events.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Personally introduce new members during a chapter meeting.</a:t>
            </a:r>
          </a:p>
          <a:p>
            <a:endParaRPr lang="en-US" sz="1600" dirty="0"/>
          </a:p>
          <a:p>
            <a:r>
              <a:rPr lang="en-US" sz="1600" dirty="0"/>
              <a:t>	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xmlns="" val="1301036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AE5A95-5E81-4055-BF2D-5C031B1E9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233890"/>
          </a:xfrm>
        </p:spPr>
        <p:txBody>
          <a:bodyPr>
            <a:normAutofit/>
          </a:bodyPr>
          <a:lstStyle/>
          <a:p>
            <a:r>
              <a:rPr lang="en-US" sz="2800" dirty="0"/>
              <a:t>Seasoned Members</a:t>
            </a:r>
            <a:br>
              <a:rPr lang="en-US" sz="2800" dirty="0"/>
            </a:br>
            <a:r>
              <a:rPr lang="en-US" sz="2800" dirty="0"/>
              <a:t>			New Members</a:t>
            </a:r>
            <a:br>
              <a:rPr lang="en-US" sz="2800" dirty="0"/>
            </a:br>
            <a:r>
              <a:rPr lang="en-US" sz="2800" dirty="0"/>
              <a:t>					Keeping Members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03579728-A6DE-4334-B203-1B3E81CA91E0}"/>
              </a:ext>
            </a:extLst>
          </p:cNvPr>
          <p:cNvSpPr txBox="1"/>
          <p:nvPr/>
        </p:nvSpPr>
        <p:spPr>
          <a:xfrm>
            <a:off x="4386470" y="2082249"/>
            <a:ext cx="69706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</a:t>
            </a:r>
            <a:r>
              <a:rPr lang="en-US" b="1" dirty="0"/>
              <a:t>Seasoned Members </a:t>
            </a:r>
            <a:r>
              <a:rPr lang="en-US" dirty="0"/>
              <a:t>are working hard and faithfully. They are the ones who have the history and fought the battles over </a:t>
            </a:r>
            <a:r>
              <a:rPr lang="en-US" b="1" dirty="0"/>
              <a:t>time</a:t>
            </a:r>
            <a:r>
              <a:rPr lang="en-US" dirty="0"/>
              <a:t>.  The problem  - </a:t>
            </a:r>
            <a:r>
              <a:rPr lang="en-US" b="1" dirty="0"/>
              <a:t>TIME</a:t>
            </a:r>
            <a:r>
              <a:rPr lang="en-US" dirty="0"/>
              <a:t>.  Our warriors are aging!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46CB9C5D-43FE-4B36-91AA-0CEC5BD07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642" y="1309910"/>
            <a:ext cx="3086081" cy="2115177"/>
          </a:xfrm>
          <a:prstGeom prst="rect">
            <a:avLst/>
          </a:prstGeom>
        </p:spPr>
      </p:pic>
      <p:pic>
        <p:nvPicPr>
          <p:cNvPr id="1026" name="Picture 2" descr="Image result for cartoon group members cowboys">
            <a:extLst>
              <a:ext uri="{FF2B5EF4-FFF2-40B4-BE49-F238E27FC236}">
                <a16:creationId xmlns:a16="http://schemas.microsoft.com/office/drawing/2014/main" xmlns="" id="{278411E8-B3BD-40E0-B2A9-0A45B6D1EF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b="4468"/>
          <a:stretch/>
        </p:blipFill>
        <p:spPr bwMode="auto">
          <a:xfrm>
            <a:off x="1885919" y="3741055"/>
            <a:ext cx="2343150" cy="2381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782E4C0-260C-42D9-90C1-FB271840A9AB}"/>
              </a:ext>
            </a:extLst>
          </p:cNvPr>
          <p:cNvSpPr txBox="1"/>
          <p:nvPr/>
        </p:nvSpPr>
        <p:spPr>
          <a:xfrm>
            <a:off x="4615059" y="3773585"/>
            <a:ext cx="670229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</a:t>
            </a:r>
            <a:r>
              <a:rPr lang="en-US" b="1" dirty="0"/>
              <a:t>New Members</a:t>
            </a:r>
            <a:r>
              <a:rPr lang="en-US" dirty="0"/>
              <a:t> are excited about BCHA.  This is our target group to keep engaged, educated, involved, and moving their status forward to </a:t>
            </a:r>
            <a:r>
              <a:rPr lang="en-US" b="1" dirty="0"/>
              <a:t>Seasoned Members. </a:t>
            </a:r>
          </a:p>
          <a:p>
            <a:r>
              <a:rPr lang="en-US" b="1" dirty="0"/>
              <a:t> </a:t>
            </a:r>
            <a:r>
              <a:rPr lang="en-US" dirty="0"/>
              <a:t>Our newest members need guidance, education, and mentoring to fully grasp the BCH mission.  For some their first motivation in joining was, “Where can I ride?”           </a:t>
            </a:r>
            <a:r>
              <a:rPr lang="en-US" b="1" dirty="0"/>
              <a:t>BCH</a:t>
            </a:r>
            <a:r>
              <a:rPr lang="en-US" dirty="0"/>
              <a:t> is </a:t>
            </a:r>
            <a:r>
              <a:rPr lang="en-US" b="1" dirty="0"/>
              <a:t>MUCH MORE </a:t>
            </a:r>
            <a:r>
              <a:rPr lang="en-US" dirty="0"/>
              <a:t>than riding – It is all about </a:t>
            </a:r>
            <a:r>
              <a:rPr lang="en-US" sz="2000" b="1" dirty="0"/>
              <a:t>ACCESS.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xmlns="" val="348834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EEBE2FC-81EF-4C7F-A60C-FDB058F33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399" y="203054"/>
            <a:ext cx="8911687" cy="1280890"/>
          </a:xfrm>
        </p:spPr>
        <p:txBody>
          <a:bodyPr/>
          <a:lstStyle/>
          <a:p>
            <a:pPr algn="ctr"/>
            <a:r>
              <a:rPr lang="en-US" dirty="0"/>
              <a:t> Membership Development and Retention Committee !</a:t>
            </a:r>
          </a:p>
        </p:txBody>
      </p:sp>
      <p:pic>
        <p:nvPicPr>
          <p:cNvPr id="1026" name="Picture 2" descr="Image result for cartoon cowboy groups">
            <a:extLst>
              <a:ext uri="{FF2B5EF4-FFF2-40B4-BE49-F238E27FC236}">
                <a16:creationId xmlns:a16="http://schemas.microsoft.com/office/drawing/2014/main" xmlns="" id="{AC14E0D2-C27F-4AB6-8040-7D40673378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b="11368"/>
          <a:stretch/>
        </p:blipFill>
        <p:spPr bwMode="auto">
          <a:xfrm>
            <a:off x="4003606" y="1288165"/>
            <a:ext cx="4184788" cy="1888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F642EF5-71A4-4626-92E7-AF0462CC7FC5}"/>
              </a:ext>
            </a:extLst>
          </p:cNvPr>
          <p:cNvSpPr txBox="1"/>
          <p:nvPr/>
        </p:nvSpPr>
        <p:spPr>
          <a:xfrm>
            <a:off x="1364974" y="1073556"/>
            <a:ext cx="23323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Who is best suited to be a part of this committee?</a:t>
            </a:r>
          </a:p>
          <a:p>
            <a:r>
              <a:rPr lang="en-US" dirty="0"/>
              <a:t>Who would you pick to represent your chapter?</a:t>
            </a:r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xmlns="" id="{56153CFD-2D8A-4FE0-B266-792D8912A53E}"/>
              </a:ext>
            </a:extLst>
          </p:cNvPr>
          <p:cNvSpPr/>
          <p:nvPr/>
        </p:nvSpPr>
        <p:spPr>
          <a:xfrm>
            <a:off x="5592417" y="3061252"/>
            <a:ext cx="53009" cy="596348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xmlns="" id="{D71D04A0-B299-4383-A456-C8161CD0BEB4}"/>
              </a:ext>
            </a:extLst>
          </p:cNvPr>
          <p:cNvSpPr/>
          <p:nvPr/>
        </p:nvSpPr>
        <p:spPr>
          <a:xfrm>
            <a:off x="12390783" y="1905000"/>
            <a:ext cx="66260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D42AB14-F2FE-40BA-BEDA-BE0CC128E8EC}"/>
              </a:ext>
            </a:extLst>
          </p:cNvPr>
          <p:cNvSpPr txBox="1"/>
          <p:nvPr/>
        </p:nvSpPr>
        <p:spPr>
          <a:xfrm>
            <a:off x="8494643" y="1350554"/>
            <a:ext cx="32335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Mr. Short Fuse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Miss “Howdy Friend!”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Mr. Exuberant and Fun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Mr. Let’s do this my way!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8F617EDB-F3B4-4A16-A2D7-C139BCACF64F}"/>
              </a:ext>
            </a:extLst>
          </p:cNvPr>
          <p:cNvSpPr txBox="1"/>
          <p:nvPr/>
        </p:nvSpPr>
        <p:spPr>
          <a:xfrm>
            <a:off x="1669774" y="3244539"/>
            <a:ext cx="1005839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Who is on the Committee?</a:t>
            </a:r>
          </a:p>
          <a:p>
            <a:pPr algn="ctr"/>
            <a:endParaRPr lang="en-US" b="1" dirty="0"/>
          </a:p>
          <a:p>
            <a:r>
              <a:rPr lang="en-US" dirty="0"/>
              <a:t>Every Chapter has a large pool of talent with great skills. The Committee should be those individuals with exuberant personalities and who are very social. They should not be hard to spot!</a:t>
            </a:r>
          </a:p>
          <a:p>
            <a:endParaRPr lang="en-US" dirty="0"/>
          </a:p>
          <a:p>
            <a:r>
              <a:rPr lang="en-US" dirty="0"/>
              <a:t>This is the age of </a:t>
            </a:r>
            <a:r>
              <a:rPr lang="en-US" b="1" dirty="0"/>
              <a:t>Social Media.</a:t>
            </a:r>
            <a:r>
              <a:rPr lang="en-US" dirty="0"/>
              <a:t>  At least one member should be</a:t>
            </a:r>
          </a:p>
          <a:p>
            <a:r>
              <a:rPr lang="en-US" dirty="0"/>
              <a:t>Interested and skilled in managing a Chapter Facebook page </a:t>
            </a:r>
          </a:p>
          <a:p>
            <a:r>
              <a:rPr lang="en-US" dirty="0"/>
              <a:t>and its messaging functions.  Today’s </a:t>
            </a:r>
            <a:r>
              <a:rPr lang="en-US" b="1" dirty="0"/>
              <a:t>Facebook </a:t>
            </a:r>
            <a:r>
              <a:rPr lang="en-US" dirty="0"/>
              <a:t>is yesterday’s</a:t>
            </a:r>
          </a:p>
          <a:p>
            <a:r>
              <a:rPr lang="en-US" dirty="0"/>
              <a:t>Email and newsletter.  This should be a Fun Committee on which </a:t>
            </a:r>
          </a:p>
          <a:p>
            <a:r>
              <a:rPr lang="en-US" dirty="0"/>
              <a:t>members would love to be a part and to serve!</a:t>
            </a:r>
          </a:p>
        </p:txBody>
      </p:sp>
      <p:pic>
        <p:nvPicPr>
          <p:cNvPr id="6" name="Picture 2" descr="Image result for cartoon facebook user">
            <a:extLst>
              <a:ext uri="{FF2B5EF4-FFF2-40B4-BE49-F238E27FC236}">
                <a16:creationId xmlns:a16="http://schemas.microsoft.com/office/drawing/2014/main" xmlns="" id="{D706CDC6-D9CD-46B2-A2B3-FB17BB333E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989230" y="4509554"/>
            <a:ext cx="3065992" cy="1725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tar: 4 Points 8">
            <a:extLst>
              <a:ext uri="{FF2B5EF4-FFF2-40B4-BE49-F238E27FC236}">
                <a16:creationId xmlns:a16="http://schemas.microsoft.com/office/drawing/2014/main" xmlns="" id="{728D31DE-BAE9-415E-8BA8-0ACF248C6564}"/>
              </a:ext>
            </a:extLst>
          </p:cNvPr>
          <p:cNvSpPr/>
          <p:nvPr/>
        </p:nvSpPr>
        <p:spPr>
          <a:xfrm>
            <a:off x="837786" y="4171890"/>
            <a:ext cx="728870" cy="503810"/>
          </a:xfrm>
          <a:prstGeom prst="star4">
            <a:avLst>
              <a:gd name="adj" fmla="val 151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749593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D36EB42-403E-4772-BB91-DC031903D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6819" y="818357"/>
            <a:ext cx="8911687" cy="992655"/>
          </a:xfrm>
        </p:spPr>
        <p:txBody>
          <a:bodyPr/>
          <a:lstStyle/>
          <a:p>
            <a:r>
              <a:rPr lang="en-US" dirty="0"/>
              <a:t>Committee Duties and Responsibilities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8F097FD0-2526-4E6B-8305-18C002C582A9}"/>
              </a:ext>
            </a:extLst>
          </p:cNvPr>
          <p:cNvSpPr/>
          <p:nvPr/>
        </p:nvSpPr>
        <p:spPr>
          <a:xfrm>
            <a:off x="743648" y="1811012"/>
            <a:ext cx="891168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Keep Chapter Leadership informed on committee’s activities and progress.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Know BCH and its functions well. Be able to communicate it to new members.  If you don’t know an answer to a question, know where to find it!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Keep all member information on a professional level.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Manage a Chapter Facebook well.  Keep it up to date and relevant.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Create: New Member Packet - personally deliver.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Mentor:  Friendly “interview” through questionnaire. Contact throughout first year to inform and encourage participation</a:t>
            </a:r>
          </a:p>
        </p:txBody>
      </p:sp>
      <p:pic>
        <p:nvPicPr>
          <p:cNvPr id="2050" name="Picture 2" descr="Image result for sharing cowboy information cartoon">
            <a:extLst>
              <a:ext uri="{FF2B5EF4-FFF2-40B4-BE49-F238E27FC236}">
                <a16:creationId xmlns:a16="http://schemas.microsoft.com/office/drawing/2014/main" xmlns="" id="{1E6FC080-4684-4CB5-A6BF-2D547EC542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771590" y="2647656"/>
            <a:ext cx="2193831" cy="3468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peech Bubble: Oval 3">
            <a:extLst>
              <a:ext uri="{FF2B5EF4-FFF2-40B4-BE49-F238E27FC236}">
                <a16:creationId xmlns:a16="http://schemas.microsoft.com/office/drawing/2014/main" xmlns="" id="{01C5F8B0-49C6-4D6F-BB65-2DBD8A4F9A27}"/>
              </a:ext>
            </a:extLst>
          </p:cNvPr>
          <p:cNvSpPr/>
          <p:nvPr/>
        </p:nvSpPr>
        <p:spPr>
          <a:xfrm>
            <a:off x="10336696" y="1192696"/>
            <a:ext cx="1404730" cy="1205947"/>
          </a:xfrm>
          <a:prstGeom prst="wedgeEllipseCallo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Let’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D8E4448-D02C-4232-A4E7-33C895D4442F}"/>
              </a:ext>
            </a:extLst>
          </p:cNvPr>
          <p:cNvSpPr txBox="1"/>
          <p:nvPr/>
        </p:nvSpPr>
        <p:spPr>
          <a:xfrm>
            <a:off x="10585472" y="1436672"/>
            <a:ext cx="1272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Let’s Do</a:t>
            </a:r>
          </a:p>
          <a:p>
            <a:r>
              <a:rPr lang="en-US" dirty="0"/>
              <a:t>This!</a:t>
            </a:r>
          </a:p>
        </p:txBody>
      </p:sp>
    </p:spTree>
    <p:extLst>
      <p:ext uri="{BB962C8B-B14F-4D97-AF65-F5344CB8AC3E}">
        <p14:creationId xmlns:p14="http://schemas.microsoft.com/office/powerpoint/2010/main" xmlns="" val="2331523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267F5DB-4A22-4E97-A49A-C62DC3A3C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5933" y="455853"/>
            <a:ext cx="8911687" cy="913142"/>
          </a:xfrm>
        </p:spPr>
        <p:txBody>
          <a:bodyPr/>
          <a:lstStyle/>
          <a:p>
            <a:r>
              <a:rPr lang="en-US" dirty="0"/>
              <a:t>More About the New Member Packet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0525950-AF72-40ED-BBB7-95ED844AE89A}"/>
              </a:ext>
            </a:extLst>
          </p:cNvPr>
          <p:cNvSpPr txBox="1"/>
          <p:nvPr/>
        </p:nvSpPr>
        <p:spPr>
          <a:xfrm>
            <a:off x="2251480" y="987264"/>
            <a:ext cx="970059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What is in the Packet?</a:t>
            </a:r>
          </a:p>
          <a:p>
            <a:pPr algn="ctr"/>
            <a:r>
              <a:rPr lang="en-US" b="1" dirty="0"/>
              <a:t>Anything that explains how your chapter/unit functions !</a:t>
            </a:r>
          </a:p>
          <a:p>
            <a:endParaRPr lang="en-US" b="1" dirty="0"/>
          </a:p>
          <a:p>
            <a:r>
              <a:rPr lang="en-US" dirty="0"/>
              <a:t>The packet should contain information needed for new members to understand the purpose of BCH and how to participate in their local chapter/unit.  Be creative and tailor your packet to fit your chapter. There is no one way to create your packet.</a:t>
            </a:r>
          </a:p>
          <a:p>
            <a:pPr algn="ctr"/>
            <a:endParaRPr lang="en-US" b="1" dirty="0"/>
          </a:p>
          <a:p>
            <a:pPr algn="ctr"/>
            <a:r>
              <a:rPr lang="en-US" b="1" dirty="0"/>
              <a:t>IDEAS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WELCOME LETTER</a:t>
            </a:r>
            <a:r>
              <a:rPr lang="en-US" dirty="0"/>
              <a:t> signed by chapter/unit appointed leadership and leadership contact information.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State or Chapter Bylaws dependent on how your  BCH state is organized.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Chapter specific information.</a:t>
            </a:r>
          </a:p>
          <a:p>
            <a:r>
              <a:rPr lang="en-US" dirty="0"/>
              <a:t>	*  Calendar of work events and other meetings.</a:t>
            </a:r>
          </a:p>
          <a:p>
            <a:r>
              <a:rPr lang="en-US" dirty="0"/>
              <a:t>       *  Dues renewal schedule.</a:t>
            </a:r>
          </a:p>
          <a:p>
            <a:r>
              <a:rPr lang="en-US" dirty="0"/>
              <a:t>       *  History of BCH</a:t>
            </a:r>
          </a:p>
          <a:p>
            <a:r>
              <a:rPr lang="en-US" dirty="0"/>
              <a:t>       *  State organization contacts and meeting schedule.</a:t>
            </a:r>
          </a:p>
          <a:p>
            <a:r>
              <a:rPr lang="en-US" dirty="0"/>
              <a:t>       *  </a:t>
            </a:r>
            <a:r>
              <a:rPr lang="en-US" b="1" dirty="0"/>
              <a:t>Expectations from membership and membership responsibilities to BCH</a:t>
            </a:r>
          </a:p>
          <a:p>
            <a:endParaRPr lang="en-US" dirty="0"/>
          </a:p>
          <a:p>
            <a:r>
              <a:rPr lang="en-US" b="1" dirty="0"/>
              <a:t>                                                    You get the idea!  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142304E9-6531-4CEC-A21B-3D2D83FCB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793" y="1373015"/>
            <a:ext cx="1431235" cy="1166457"/>
          </a:xfrm>
          <a:prstGeom prst="rect">
            <a:avLst/>
          </a:prstGeom>
        </p:spPr>
      </p:pic>
      <p:sp>
        <p:nvSpPr>
          <p:cNvPr id="5" name="Star: 4 Points 4">
            <a:extLst>
              <a:ext uri="{FF2B5EF4-FFF2-40B4-BE49-F238E27FC236}">
                <a16:creationId xmlns:a16="http://schemas.microsoft.com/office/drawing/2014/main" xmlns="" id="{EB44D351-7233-4423-805D-07179B92C7F9}"/>
              </a:ext>
            </a:extLst>
          </p:cNvPr>
          <p:cNvSpPr/>
          <p:nvPr/>
        </p:nvSpPr>
        <p:spPr>
          <a:xfrm>
            <a:off x="4795897" y="6222569"/>
            <a:ext cx="397565" cy="359156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66836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C25CA2B-6BEA-40EE-8DFB-6E27EC476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2539" y="624110"/>
            <a:ext cx="10018644" cy="128089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More About New Member Questionnaire!</a:t>
            </a:r>
            <a:br>
              <a:rPr lang="en-US" dirty="0"/>
            </a:br>
            <a:r>
              <a:rPr lang="en-US" sz="2400" dirty="0"/>
              <a:t>Perfect time to: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3CC718A-7EEC-404E-8E6B-35A5517B8C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8243" y="2133599"/>
            <a:ext cx="8496369" cy="4479235"/>
          </a:xfrm>
        </p:spPr>
        <p:txBody>
          <a:bodyPr>
            <a:normAutofit/>
          </a:bodyPr>
          <a:lstStyle/>
          <a:p>
            <a:r>
              <a:rPr lang="en-US" dirty="0"/>
              <a:t> Verify member contact information:  phone number(s), email, addresses, etc.</a:t>
            </a:r>
          </a:p>
          <a:p>
            <a:r>
              <a:rPr lang="en-US" dirty="0"/>
              <a:t>Ask about specific interests or preferences for participation in events.</a:t>
            </a:r>
          </a:p>
          <a:p>
            <a:r>
              <a:rPr lang="en-US" dirty="0"/>
              <a:t>Ask about delivery preference for newsletter or other information.</a:t>
            </a:r>
          </a:p>
          <a:p>
            <a:r>
              <a:rPr lang="en-US" dirty="0"/>
              <a:t>Ask member (if appropriate) to share one’s background and special interests and skills.  Encourage them to talk about themselves.</a:t>
            </a:r>
          </a:p>
          <a:p>
            <a:r>
              <a:rPr lang="en-US" dirty="0"/>
              <a:t>Share your own background (if appropriate) and interests to build a sense of community.</a:t>
            </a:r>
          </a:p>
          <a:p>
            <a:r>
              <a:rPr lang="en-US" dirty="0"/>
              <a:t>Quiz member on their expectations of BCH to learn their knowledge level of BCH.  </a:t>
            </a:r>
          </a:p>
          <a:p>
            <a:r>
              <a:rPr lang="en-US" dirty="0"/>
              <a:t>Be Creative:  Use this to appropriately learn about member interests. This is the time to invite them to participate on all levels of BCH.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Image result for cartoon of two cowboys talking">
            <a:extLst>
              <a:ext uri="{FF2B5EF4-FFF2-40B4-BE49-F238E27FC236}">
                <a16:creationId xmlns:a16="http://schemas.microsoft.com/office/drawing/2014/main" xmlns="" id="{DCC326F3-3F9A-4971-8894-70F3F20D3A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7385"/>
          <a:stretch/>
        </p:blipFill>
        <p:spPr bwMode="auto">
          <a:xfrm>
            <a:off x="278296" y="2326096"/>
            <a:ext cx="2319130" cy="3156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82729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5D48268-2CFC-4D28-9CD5-A622E62A6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292805"/>
            <a:ext cx="9530037" cy="128089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Membership – Retention Committee</a:t>
            </a:r>
            <a:br>
              <a:rPr lang="en-US" dirty="0"/>
            </a:br>
            <a:r>
              <a:rPr lang="en-US" dirty="0"/>
              <a:t>More to Consider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F5EA0A0C-FF91-45C8-B513-17235AA6EE87}"/>
              </a:ext>
            </a:extLst>
          </p:cNvPr>
          <p:cNvSpPr txBox="1"/>
          <p:nvPr/>
        </p:nvSpPr>
        <p:spPr>
          <a:xfrm>
            <a:off x="1868557" y="1526519"/>
            <a:ext cx="9636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Why is BCHA membership declining?  Things to think about!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3031F25-07AC-411A-AD53-C75A4B7E8B0C}"/>
              </a:ext>
            </a:extLst>
          </p:cNvPr>
          <p:cNvSpPr txBox="1"/>
          <p:nvPr/>
        </p:nvSpPr>
        <p:spPr>
          <a:xfrm>
            <a:off x="1760817" y="2027582"/>
            <a:ext cx="974379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Is our general member population aging and feel they have nothing to offer? </a:t>
            </a:r>
          </a:p>
          <a:p>
            <a:r>
              <a:rPr lang="en-US" dirty="0"/>
              <a:t>	</a:t>
            </a:r>
            <a:r>
              <a:rPr lang="en-US" i="1" dirty="0"/>
              <a:t>Approach:  Everyone is of value who believes in BCH values.  Checkbook      	members are invaluable as is their knowledge and experience to mentor others.</a:t>
            </a:r>
          </a:p>
          <a:p>
            <a:endParaRPr lang="en-US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Do some feel disconnected, discouraged, and undervalued?</a:t>
            </a:r>
          </a:p>
          <a:p>
            <a:r>
              <a:rPr lang="en-US" dirty="0"/>
              <a:t>     </a:t>
            </a:r>
            <a:r>
              <a:rPr lang="en-US" i="1" dirty="0"/>
              <a:t>Approach:  Know your members and work to engage all.  Encourage, educate, 	and mentor them to participate.</a:t>
            </a:r>
          </a:p>
          <a:p>
            <a:endParaRPr lang="en-US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Are members wanting MORE than working on trails?</a:t>
            </a:r>
          </a:p>
          <a:p>
            <a:r>
              <a:rPr lang="en-US" dirty="0"/>
              <a:t>     </a:t>
            </a:r>
            <a:r>
              <a:rPr lang="en-US" i="1" dirty="0"/>
              <a:t>Approach:  Members seek a “community”.  Maybe more social fun events need to  	be added to the yearly calendar of events!  </a:t>
            </a:r>
            <a:endParaRPr lang="en-US" dirty="0"/>
          </a:p>
          <a:p>
            <a:r>
              <a:rPr lang="en-US" dirty="0"/>
              <a:t>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Where are the younger packers and riders?</a:t>
            </a:r>
          </a:p>
          <a:p>
            <a:r>
              <a:rPr lang="en-US" b="1" dirty="0"/>
              <a:t>	</a:t>
            </a:r>
            <a:r>
              <a:rPr lang="en-US" i="1" dirty="0"/>
              <a:t>Approach:  Tough question.  Think outside of your “group” and brain storm on 	how to find, approach, and engage .  Use social media!                                	Consider contacting your local 4-H Clubs, FFA Chapters, etc.</a:t>
            </a:r>
          </a:p>
        </p:txBody>
      </p:sp>
    </p:spTree>
    <p:extLst>
      <p:ext uri="{BB962C8B-B14F-4D97-AF65-F5344CB8AC3E}">
        <p14:creationId xmlns:p14="http://schemas.microsoft.com/office/powerpoint/2010/main" xmlns="" val="122803779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829</TotalTime>
  <Words>1020</Words>
  <Application>Microsoft Office PowerPoint</Application>
  <PresentationFormat>Custom</PresentationFormat>
  <Paragraphs>132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Wisp</vt:lpstr>
      <vt:lpstr>Back Country Horsemen of America</vt:lpstr>
      <vt:lpstr>We Believe and Acknowledge </vt:lpstr>
      <vt:lpstr>What We Can Do - NOW!</vt:lpstr>
      <vt:lpstr>Seasoned Members    New Members      Keeping Members </vt:lpstr>
      <vt:lpstr> Membership Development and Retention Committee !</vt:lpstr>
      <vt:lpstr>Committee Duties and Responsibilities</vt:lpstr>
      <vt:lpstr>More About the New Member Packet</vt:lpstr>
      <vt:lpstr>More About New Member Questionnaire! Perfect time to: </vt:lpstr>
      <vt:lpstr>Membership – Retention Committee More to Consider </vt:lpstr>
      <vt:lpstr>Who are our Valued Members? EVERYONE !</vt:lpstr>
      <vt:lpstr> Resources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 Country Horsemen of America</dc:title>
  <dc:creator>Marsha Copeland</dc:creator>
  <cp:lastModifiedBy>user</cp:lastModifiedBy>
  <cp:revision>88</cp:revision>
  <dcterms:created xsi:type="dcterms:W3CDTF">2019-12-26T17:35:23Z</dcterms:created>
  <dcterms:modified xsi:type="dcterms:W3CDTF">2020-03-03T16:56:49Z</dcterms:modified>
</cp:coreProperties>
</file>

<file path=docProps/thumbnail.jpeg>
</file>